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9AE11BA-2B12-4A41-A4A8-09B69208394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49573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7444B-EB5F-4553-B0BB-D412F77A2C1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851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677328-F304-42E5-9C97-AAE3CE47168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601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D4049-ED07-4713-AB99-38EC33072C2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954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C46964-32D7-4547-BE24-41CB6755405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885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C762F-81A1-4BEC-A94D-8810954C498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6961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C6340-4A62-4B64-93E9-2E2E2CB25C3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736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61AB0-1BCA-4B2A-8F49-E95AF516305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0205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1D322-D32D-4500-A388-5BDB7512988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96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22404-E806-4F28-BAA6-6F6BF99676B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450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7DB1C-6BAC-464E-946C-B72AFCB12AF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2525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DFCE0-8E1D-4188-82B3-8620558241D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41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© Dr. rer. pol. Jens Siebel, 2010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1AA199-76BC-42F5-B576-67CB19B51911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2010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de-DE" sz="2400" b="1"/>
              <a:t>Beispiel 2.3.3 c (Lösungsmengen einer Ungleichung)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4825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de-DE" sz="2400"/>
              <a:t>Wir suchen die Lösungsmengen der Ungleichung</a:t>
            </a:r>
            <a:r>
              <a:rPr lang="de-DE" sz="2800"/>
              <a:t> 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de-DE" sz="2800"/>
          </a:p>
          <a:p>
            <a:pPr marL="0" indent="0">
              <a:lnSpc>
                <a:spcPct val="90000"/>
              </a:lnSpc>
              <a:buFontTx/>
              <a:buNone/>
            </a:pPr>
            <a:endParaRPr lang="de-DE" sz="360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95288" y="2205038"/>
            <a:ext cx="8497887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de-DE" sz="2400"/>
              <a:t>1. Möglichkeit: </a:t>
            </a:r>
            <a:r>
              <a:rPr lang="de-DE" sz="2400">
                <a:solidFill>
                  <a:schemeClr val="folHlink"/>
                </a:solidFill>
              </a:rPr>
              <a:t>x&gt;9 (erlaubter Bereich)</a:t>
            </a:r>
            <a:endParaRPr lang="de-DE" sz="2400"/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7164388" y="908050"/>
            <a:ext cx="1150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u="sng"/>
              <a:t>x+4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7235825" y="1196975"/>
            <a:ext cx="1150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x-9</a:t>
            </a: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7740650" y="1052513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&gt;4.</a:t>
            </a: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468313" y="1628775"/>
            <a:ext cx="8497887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de-DE" sz="2400"/>
              <a:t>WICHTIG: Es muss x</a:t>
            </a:r>
            <a:r>
              <a:rPr lang="de-DE" sz="2400">
                <a:cs typeface="Arial" charset="0"/>
              </a:rPr>
              <a:t>≠9 gelten, also entweder x&gt;9 oder x&lt;9.</a:t>
            </a:r>
            <a:endParaRPr lang="de-DE" sz="2400"/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971550" y="2636838"/>
            <a:ext cx="792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u="sng"/>
              <a:t>x+4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755650" y="2924175"/>
            <a:ext cx="1150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/>
              <a:t>x-9</a:t>
            </a: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1547813" y="2781300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&gt;4</a:t>
            </a:r>
            <a:endParaRPr lang="en-US" sz="2400">
              <a:cs typeface="Arial" charset="0"/>
            </a:endParaRP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2051050" y="2781300"/>
            <a:ext cx="1081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|·(x-9)</a:t>
            </a:r>
            <a:endParaRPr lang="de-DE" sz="2400"/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2987675" y="2781300"/>
            <a:ext cx="576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ym typeface="Symbol" pitchFamily="18" charset="2"/>
              </a:rPr>
              <a:t></a:t>
            </a:r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3584575" y="2781300"/>
            <a:ext cx="199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x+4&gt;4</a:t>
            </a:r>
            <a:r>
              <a:rPr lang="en-US" sz="2400"/>
              <a:t>·(x-9)</a:t>
            </a: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5076825" y="2781300"/>
            <a:ext cx="165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ym typeface="Symbol" pitchFamily="18" charset="2"/>
              </a:rPr>
              <a:t>…</a:t>
            </a:r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6372225" y="2781300"/>
            <a:ext cx="792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solidFill>
                  <a:schemeClr val="accent2"/>
                </a:solidFill>
              </a:rPr>
              <a:t>x&lt;</a:t>
            </a:r>
            <a:endParaRPr lang="en-US" sz="2400">
              <a:solidFill>
                <a:schemeClr val="accent2"/>
              </a:solidFill>
            </a:endParaRPr>
          </a:p>
        </p:txBody>
      </p:sp>
      <p:sp>
        <p:nvSpPr>
          <p:cNvPr id="2089" name="Text Box 41"/>
          <p:cNvSpPr txBox="1">
            <a:spLocks noChangeArrowheads="1"/>
          </p:cNvSpPr>
          <p:nvPr/>
        </p:nvSpPr>
        <p:spPr bwMode="auto">
          <a:xfrm>
            <a:off x="6732588" y="2636838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u="sng">
                <a:solidFill>
                  <a:schemeClr val="accent2"/>
                </a:solidFill>
              </a:rPr>
              <a:t>40</a:t>
            </a: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6659563" y="2924175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827088" y="3573463"/>
            <a:ext cx="3168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Liegt ein Teil von  </a:t>
            </a:r>
            <a:r>
              <a:rPr lang="de-DE" sz="2400">
                <a:solidFill>
                  <a:schemeClr val="accent2"/>
                </a:solidFill>
              </a:rPr>
              <a:t>x&lt;</a:t>
            </a:r>
            <a:r>
              <a:rPr lang="de-DE" sz="2400"/>
              <a:t> </a:t>
            </a:r>
          </a:p>
        </p:txBody>
      </p:sp>
      <p:sp>
        <p:nvSpPr>
          <p:cNvPr id="2092" name="Text Box 44"/>
          <p:cNvSpPr txBox="1">
            <a:spLocks noChangeArrowheads="1"/>
          </p:cNvSpPr>
          <p:nvPr/>
        </p:nvSpPr>
        <p:spPr bwMode="auto">
          <a:xfrm>
            <a:off x="4067175" y="3573463"/>
            <a:ext cx="3671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im erlaubten Bereich?</a:t>
            </a:r>
          </a:p>
        </p:txBody>
      </p: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3635375" y="3429000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u="sng">
                <a:solidFill>
                  <a:schemeClr val="accent2"/>
                </a:solidFill>
              </a:rPr>
              <a:t>40</a:t>
            </a:r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3563938" y="3716338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2095" name="Line 47"/>
          <p:cNvSpPr>
            <a:spLocks noChangeShapeType="1"/>
          </p:cNvSpPr>
          <p:nvPr/>
        </p:nvSpPr>
        <p:spPr bwMode="auto">
          <a:xfrm>
            <a:off x="2268538" y="4652963"/>
            <a:ext cx="4175125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96" name="Line 48"/>
          <p:cNvSpPr>
            <a:spLocks noChangeShapeType="1"/>
          </p:cNvSpPr>
          <p:nvPr/>
        </p:nvSpPr>
        <p:spPr bwMode="auto">
          <a:xfrm>
            <a:off x="1692275" y="4437063"/>
            <a:ext cx="360045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98" name="Line 50"/>
          <p:cNvSpPr>
            <a:spLocks noChangeShapeType="1"/>
          </p:cNvSpPr>
          <p:nvPr/>
        </p:nvSpPr>
        <p:spPr bwMode="auto">
          <a:xfrm>
            <a:off x="1116013" y="4797425"/>
            <a:ext cx="5472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99" name="Line 51"/>
          <p:cNvSpPr>
            <a:spLocks noChangeShapeType="1"/>
          </p:cNvSpPr>
          <p:nvPr/>
        </p:nvSpPr>
        <p:spPr bwMode="auto">
          <a:xfrm flipV="1">
            <a:off x="5292725" y="4365625"/>
            <a:ext cx="0" cy="1428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0" name="Line 52"/>
          <p:cNvSpPr>
            <a:spLocks noChangeShapeType="1"/>
          </p:cNvSpPr>
          <p:nvPr/>
        </p:nvSpPr>
        <p:spPr bwMode="auto">
          <a:xfrm>
            <a:off x="5292725" y="4365625"/>
            <a:ext cx="2159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1" name="Line 53"/>
          <p:cNvSpPr>
            <a:spLocks noChangeShapeType="1"/>
          </p:cNvSpPr>
          <p:nvPr/>
        </p:nvSpPr>
        <p:spPr bwMode="auto">
          <a:xfrm>
            <a:off x="5292725" y="4508500"/>
            <a:ext cx="2159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2" name="Line 54"/>
          <p:cNvSpPr>
            <a:spLocks noChangeShapeType="1"/>
          </p:cNvSpPr>
          <p:nvPr/>
        </p:nvSpPr>
        <p:spPr bwMode="auto">
          <a:xfrm flipV="1">
            <a:off x="2268538" y="4581525"/>
            <a:ext cx="0" cy="14287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3" name="Line 55"/>
          <p:cNvSpPr>
            <a:spLocks noChangeShapeType="1"/>
          </p:cNvSpPr>
          <p:nvPr/>
        </p:nvSpPr>
        <p:spPr bwMode="auto">
          <a:xfrm flipH="1">
            <a:off x="2051050" y="4581525"/>
            <a:ext cx="217488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4" name="Line 56"/>
          <p:cNvSpPr>
            <a:spLocks noChangeShapeType="1"/>
          </p:cNvSpPr>
          <p:nvPr/>
        </p:nvSpPr>
        <p:spPr bwMode="auto">
          <a:xfrm flipH="1">
            <a:off x="2051050" y="4724400"/>
            <a:ext cx="2159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6588125" y="4581525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x</a:t>
            </a:r>
          </a:p>
        </p:txBody>
      </p:sp>
      <p:sp>
        <p:nvSpPr>
          <p:cNvPr id="2106" name="Line 58"/>
          <p:cNvSpPr>
            <a:spLocks noChangeShapeType="1"/>
          </p:cNvSpPr>
          <p:nvPr/>
        </p:nvSpPr>
        <p:spPr bwMode="auto">
          <a:xfrm>
            <a:off x="5292725" y="45085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8" name="Line 60"/>
          <p:cNvSpPr>
            <a:spLocks noChangeShapeType="1"/>
          </p:cNvSpPr>
          <p:nvPr/>
        </p:nvSpPr>
        <p:spPr bwMode="auto">
          <a:xfrm>
            <a:off x="2268538" y="46529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9" name="Text Box 61"/>
          <p:cNvSpPr txBox="1">
            <a:spLocks noChangeArrowheads="1"/>
          </p:cNvSpPr>
          <p:nvPr/>
        </p:nvSpPr>
        <p:spPr bwMode="auto">
          <a:xfrm>
            <a:off x="1979613" y="4797425"/>
            <a:ext cx="576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olidFill>
                  <a:schemeClr val="folHlink"/>
                </a:solidFill>
              </a:rPr>
              <a:t>9</a:t>
            </a:r>
          </a:p>
        </p:txBody>
      </p:sp>
      <p:sp>
        <p:nvSpPr>
          <p:cNvPr id="2110" name="Text Box 62"/>
          <p:cNvSpPr txBox="1">
            <a:spLocks noChangeArrowheads="1"/>
          </p:cNvSpPr>
          <p:nvPr/>
        </p:nvSpPr>
        <p:spPr bwMode="auto">
          <a:xfrm>
            <a:off x="4716463" y="4797425"/>
            <a:ext cx="1081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olidFill>
                  <a:schemeClr val="accent2"/>
                </a:solidFill>
              </a:rPr>
              <a:t>40/3</a:t>
            </a:r>
          </a:p>
        </p:txBody>
      </p:sp>
      <p:sp>
        <p:nvSpPr>
          <p:cNvPr id="2111" name="Line 63"/>
          <p:cNvSpPr>
            <a:spLocks noChangeShapeType="1"/>
          </p:cNvSpPr>
          <p:nvPr/>
        </p:nvSpPr>
        <p:spPr bwMode="auto">
          <a:xfrm>
            <a:off x="2268538" y="4221163"/>
            <a:ext cx="3024187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12" name="Line 64"/>
          <p:cNvSpPr>
            <a:spLocks noChangeShapeType="1"/>
          </p:cNvSpPr>
          <p:nvPr/>
        </p:nvSpPr>
        <p:spPr bwMode="auto">
          <a:xfrm flipV="1">
            <a:off x="2268538" y="4149725"/>
            <a:ext cx="0" cy="142875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13" name="Line 65"/>
          <p:cNvSpPr>
            <a:spLocks noChangeShapeType="1"/>
          </p:cNvSpPr>
          <p:nvPr/>
        </p:nvSpPr>
        <p:spPr bwMode="auto">
          <a:xfrm flipH="1">
            <a:off x="2051050" y="4149725"/>
            <a:ext cx="217488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14" name="Line 66"/>
          <p:cNvSpPr>
            <a:spLocks noChangeShapeType="1"/>
          </p:cNvSpPr>
          <p:nvPr/>
        </p:nvSpPr>
        <p:spPr bwMode="auto">
          <a:xfrm flipH="1">
            <a:off x="2051050" y="4292600"/>
            <a:ext cx="217488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15" name="Line 67"/>
          <p:cNvSpPr>
            <a:spLocks noChangeShapeType="1"/>
          </p:cNvSpPr>
          <p:nvPr/>
        </p:nvSpPr>
        <p:spPr bwMode="auto">
          <a:xfrm flipV="1">
            <a:off x="5292725" y="4149725"/>
            <a:ext cx="0" cy="142875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16" name="Line 68"/>
          <p:cNvSpPr>
            <a:spLocks noChangeShapeType="1"/>
          </p:cNvSpPr>
          <p:nvPr/>
        </p:nvSpPr>
        <p:spPr bwMode="auto">
          <a:xfrm>
            <a:off x="5292725" y="4149725"/>
            <a:ext cx="215900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17" name="Line 69"/>
          <p:cNvSpPr>
            <a:spLocks noChangeShapeType="1"/>
          </p:cNvSpPr>
          <p:nvPr/>
        </p:nvSpPr>
        <p:spPr bwMode="auto">
          <a:xfrm>
            <a:off x="5292725" y="4292600"/>
            <a:ext cx="215900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468313" y="5157788"/>
            <a:ext cx="81359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Die erste Lösungsmenge ist </a:t>
            </a:r>
            <a:r>
              <a:rPr lang="de-DE" sz="2400" b="1">
                <a:solidFill>
                  <a:srgbClr val="FF9933"/>
                </a:solidFill>
              </a:rPr>
              <a:t>L</a:t>
            </a:r>
            <a:r>
              <a:rPr lang="de-DE" sz="2400" baseline="-25000">
                <a:solidFill>
                  <a:srgbClr val="FF9933"/>
                </a:solidFill>
              </a:rPr>
              <a:t>1</a:t>
            </a:r>
            <a:r>
              <a:rPr lang="de-DE" sz="2400">
                <a:solidFill>
                  <a:srgbClr val="FF9933"/>
                </a:solidFill>
              </a:rPr>
              <a:t>=]9; 40/3[</a:t>
            </a:r>
            <a:r>
              <a:rPr lang="de-DE" sz="2400"/>
              <a:t>. Für x&gt;9 liegt x&lt;40/3 im erlaubten Bereich.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1" grpId="0"/>
      <p:bldP spid="2075" grpId="0"/>
      <p:bldP spid="2077" grpId="0"/>
      <p:bldP spid="2078" grpId="0"/>
      <p:bldP spid="2080" grpId="0"/>
      <p:bldP spid="2081" grpId="0"/>
      <p:bldP spid="2084" grpId="0"/>
      <p:bldP spid="2086" grpId="0"/>
      <p:bldP spid="2087" grpId="0"/>
      <p:bldP spid="2089" grpId="0"/>
      <p:bldP spid="2090" grpId="0"/>
      <p:bldP spid="2091" grpId="0"/>
      <p:bldP spid="2092" grpId="0"/>
      <p:bldP spid="2093" grpId="0"/>
      <p:bldP spid="2094" grpId="0"/>
      <p:bldP spid="2095" grpId="0" animBg="1"/>
      <p:bldP spid="2096" grpId="0" animBg="1"/>
      <p:bldP spid="2098" grpId="0" animBg="1"/>
      <p:bldP spid="2099" grpId="0" animBg="1"/>
      <p:bldP spid="2100" grpId="0" animBg="1"/>
      <p:bldP spid="2101" grpId="0" animBg="1"/>
      <p:bldP spid="2102" grpId="0" animBg="1"/>
      <p:bldP spid="2103" grpId="0" animBg="1"/>
      <p:bldP spid="2104" grpId="0" animBg="1"/>
      <p:bldP spid="2105" grpId="0"/>
      <p:bldP spid="2106" grpId="0" animBg="1"/>
      <p:bldP spid="2108" grpId="0" animBg="1"/>
      <p:bldP spid="2109" grpId="0"/>
      <p:bldP spid="2110" grpId="0"/>
      <p:bldP spid="2111" grpId="0" animBg="1"/>
      <p:bldP spid="2112" grpId="0" animBg="1"/>
      <p:bldP spid="2113" grpId="0" animBg="1"/>
      <p:bldP spid="2114" grpId="0" animBg="1"/>
      <p:bldP spid="2115" grpId="0" animBg="1"/>
      <p:bldP spid="2116" grpId="0" animBg="1"/>
      <p:bldP spid="2117" grpId="0" animBg="1"/>
      <p:bldP spid="21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2010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de-DE" sz="2400" b="1"/>
              <a:t>Beispiel 2.3.3 c (Lösungsmengen einer Ungleichung)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46113" y="981075"/>
            <a:ext cx="7094537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de-DE" sz="2400"/>
              <a:t>2. Möglichkeit: </a:t>
            </a:r>
            <a:r>
              <a:rPr lang="de-DE" sz="2400">
                <a:solidFill>
                  <a:schemeClr val="folHlink"/>
                </a:solidFill>
              </a:rPr>
              <a:t>x&lt;9 (erlaubter Bereich)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755650" y="1412875"/>
            <a:ext cx="792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u="sng"/>
              <a:t>x+4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39750" y="1700213"/>
            <a:ext cx="1150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/>
              <a:t>x-9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1258888" y="1557338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&gt;4</a:t>
            </a:r>
            <a:endParaRPr lang="en-US" sz="2400">
              <a:cs typeface="Arial" charset="0"/>
            </a:endParaRP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1695450" y="1557338"/>
            <a:ext cx="1081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|·(x-9)</a:t>
            </a:r>
            <a:endParaRPr lang="de-DE" sz="2400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2687638" y="1557338"/>
            <a:ext cx="576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ym typeface="Symbol" pitchFamily="18" charset="2"/>
              </a:rPr>
              <a:t>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3276600" y="1557338"/>
            <a:ext cx="1798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x+4&lt;4</a:t>
            </a:r>
            <a:r>
              <a:rPr lang="en-US" sz="2400"/>
              <a:t>·(x-9)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4859338" y="1557338"/>
            <a:ext cx="165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ym typeface="Symbol" pitchFamily="18" charset="2"/>
              </a:rPr>
              <a:t>…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300788" y="1557338"/>
            <a:ext cx="792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solidFill>
                  <a:schemeClr val="accent2"/>
                </a:solidFill>
              </a:rPr>
              <a:t>x&gt;</a:t>
            </a:r>
            <a:endParaRPr lang="en-US" sz="2400">
              <a:solidFill>
                <a:schemeClr val="accent2"/>
              </a:solidFill>
            </a:endParaRP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6659563" y="1412875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u="sng">
                <a:solidFill>
                  <a:schemeClr val="accent2"/>
                </a:solidFill>
              </a:rPr>
              <a:t>40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6588125" y="1700213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827088" y="2420938"/>
            <a:ext cx="3168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Liegt ein Teil von  </a:t>
            </a:r>
            <a:r>
              <a:rPr lang="de-DE" sz="2400">
                <a:solidFill>
                  <a:schemeClr val="accent2"/>
                </a:solidFill>
              </a:rPr>
              <a:t>x&gt;</a:t>
            </a:r>
            <a:r>
              <a:rPr lang="de-DE" sz="2400"/>
              <a:t> 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4067175" y="2420938"/>
            <a:ext cx="3671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im erlaubten Bereich?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3635375" y="2276475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u="sng">
                <a:solidFill>
                  <a:schemeClr val="accent2"/>
                </a:solidFill>
              </a:rPr>
              <a:t>40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3563938" y="2565400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>
            <a:off x="1187450" y="3284538"/>
            <a:ext cx="10795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>
            <a:off x="5219700" y="3284538"/>
            <a:ext cx="1296988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1116013" y="3500438"/>
            <a:ext cx="5472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 flipV="1">
            <a:off x="5219700" y="3213100"/>
            <a:ext cx="0" cy="1428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5003800" y="3213100"/>
            <a:ext cx="2159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>
            <a:off x="5003800" y="3357563"/>
            <a:ext cx="2159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 flipV="1">
            <a:off x="2268538" y="3213100"/>
            <a:ext cx="0" cy="14287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 flipH="1">
            <a:off x="2268538" y="3213100"/>
            <a:ext cx="217487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 flipH="1">
            <a:off x="2268538" y="3357563"/>
            <a:ext cx="2159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6516688" y="3213100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x</a:t>
            </a:r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>
            <a:off x="2268538" y="32845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1979613" y="3500438"/>
            <a:ext cx="576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olidFill>
                  <a:schemeClr val="folHlink"/>
                </a:solidFill>
              </a:rPr>
              <a:t>9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4716463" y="3500438"/>
            <a:ext cx="1081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>
                <a:solidFill>
                  <a:schemeClr val="accent2"/>
                </a:solidFill>
              </a:rPr>
              <a:t>40/3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611188" y="3933825"/>
            <a:ext cx="81359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Die zweite Lösungsmenge ist </a:t>
            </a:r>
            <a:r>
              <a:rPr lang="de-DE" sz="2400" b="1">
                <a:solidFill>
                  <a:srgbClr val="FF9933"/>
                </a:solidFill>
              </a:rPr>
              <a:t>L</a:t>
            </a:r>
            <a:r>
              <a:rPr lang="de-DE" sz="2400" baseline="-25000">
                <a:solidFill>
                  <a:srgbClr val="FF9933"/>
                </a:solidFill>
              </a:rPr>
              <a:t>2</a:t>
            </a:r>
            <a:r>
              <a:rPr lang="de-DE" sz="2400">
                <a:solidFill>
                  <a:srgbClr val="FF9933"/>
                </a:solidFill>
              </a:rPr>
              <a:t>=</a:t>
            </a:r>
            <a:r>
              <a:rPr lang="en-US" sz="2400">
                <a:solidFill>
                  <a:srgbClr val="FF9933"/>
                </a:solidFill>
                <a:cs typeface="Arial" charset="0"/>
              </a:rPr>
              <a:t>Ø</a:t>
            </a:r>
            <a:r>
              <a:rPr lang="de-DE" sz="2400"/>
              <a:t>. x&gt;40/3 liegt komplett außerhalb des erlaubten Bereichs.</a:t>
            </a:r>
          </a:p>
        </p:txBody>
      </p:sp>
      <p:sp>
        <p:nvSpPr>
          <p:cNvPr id="7218" name="Line 50"/>
          <p:cNvSpPr>
            <a:spLocks noChangeShapeType="1"/>
          </p:cNvSpPr>
          <p:nvPr/>
        </p:nvSpPr>
        <p:spPr bwMode="auto">
          <a:xfrm>
            <a:off x="5219700" y="32845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611188" y="4797425"/>
            <a:ext cx="8280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Die Gesamtlösungsmenge ist </a:t>
            </a:r>
          </a:p>
          <a:p>
            <a:pPr>
              <a:spcBef>
                <a:spcPct val="50000"/>
              </a:spcBef>
            </a:pPr>
            <a:r>
              <a:rPr lang="de-DE" sz="2400" b="1"/>
              <a:t>L</a:t>
            </a:r>
            <a:r>
              <a:rPr lang="de-DE" sz="2400"/>
              <a:t>=</a:t>
            </a:r>
            <a:r>
              <a:rPr lang="de-DE" sz="2400" b="1"/>
              <a:t>L</a:t>
            </a:r>
            <a:r>
              <a:rPr lang="de-DE" sz="2400" baseline="-25000"/>
              <a:t>1</a:t>
            </a:r>
            <a:r>
              <a:rPr lang="de-DE" sz="2400">
                <a:sym typeface="Symbol" pitchFamily="18" charset="2"/>
              </a:rPr>
              <a:t></a:t>
            </a:r>
            <a:r>
              <a:rPr lang="de-DE" sz="2400" b="1">
                <a:sym typeface="Symbol" pitchFamily="18" charset="2"/>
              </a:rPr>
              <a:t>L</a:t>
            </a:r>
            <a:r>
              <a:rPr lang="de-DE" sz="2400" baseline="-25000">
                <a:sym typeface="Symbol" pitchFamily="18" charset="2"/>
              </a:rPr>
              <a:t>2</a:t>
            </a:r>
            <a:r>
              <a:rPr lang="de-DE" sz="2400">
                <a:sym typeface="Symbol" pitchFamily="18" charset="2"/>
              </a:rPr>
              <a:t>=</a:t>
            </a:r>
            <a:r>
              <a:rPr lang="de-DE" sz="2400"/>
              <a:t>]9; 40/3[</a:t>
            </a:r>
            <a:r>
              <a:rPr lang="de-DE" sz="2400">
                <a:sym typeface="Symbol" pitchFamily="18" charset="2"/>
              </a:rPr>
              <a:t> </a:t>
            </a:r>
            <a:r>
              <a:rPr lang="en-US" sz="2400"/>
              <a:t>Ø=</a:t>
            </a:r>
            <a:r>
              <a:rPr lang="de-DE" sz="2400"/>
              <a:t>]9; 40/3[.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9" grpId="0"/>
      <p:bldP spid="7180" grpId="0"/>
      <p:bldP spid="7182" grpId="0"/>
      <p:bldP spid="7183" grpId="0"/>
      <p:bldP spid="7186" grpId="0"/>
      <p:bldP spid="7187" grpId="0"/>
      <p:bldP spid="7188" grpId="0"/>
      <p:bldP spid="7189" grpId="0"/>
      <p:bldP spid="7190" grpId="0"/>
      <p:bldP spid="7191" grpId="0"/>
      <p:bldP spid="7192" grpId="0"/>
      <p:bldP spid="7193" grpId="0"/>
      <p:bldP spid="7194" grpId="0"/>
      <p:bldP spid="7195" grpId="0" animBg="1"/>
      <p:bldP spid="7196" grpId="0" animBg="1"/>
      <p:bldP spid="7197" grpId="0" animBg="1"/>
      <p:bldP spid="7198" grpId="0" animBg="1"/>
      <p:bldP spid="7199" grpId="0" animBg="1"/>
      <p:bldP spid="7200" grpId="0" animBg="1"/>
      <p:bldP spid="7201" grpId="0" animBg="1"/>
      <p:bldP spid="7202" grpId="0" animBg="1"/>
      <p:bldP spid="7203" grpId="0" animBg="1"/>
      <p:bldP spid="7204" grpId="0"/>
      <p:bldP spid="7206" grpId="0" animBg="1"/>
      <p:bldP spid="7207" grpId="0"/>
      <p:bldP spid="7208" grpId="0"/>
      <p:bldP spid="7216" grpId="1"/>
      <p:bldP spid="7218" grpId="0" animBg="1"/>
      <p:bldP spid="7219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Bildschirmpräsentation (4:3)</PresentationFormat>
  <Paragraphs>49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Symbol</vt:lpstr>
      <vt:lpstr>Standarddesign</vt:lpstr>
      <vt:lpstr>Beispiel 2.3.3 c (Lösungsmengen einer Ungleichung)</vt:lpstr>
      <vt:lpstr>Beispiel 2.3.3 c (Lösungsmengen einer Ungleichung)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 2.3.3 c (Lösungsmengen einer Ungleichung)</dc:title>
  <dc:creator>Dr. rer. pol. Jens Siebel</dc:creator>
  <cp:lastModifiedBy>Dr. Jens Siebel</cp:lastModifiedBy>
  <cp:revision>96</cp:revision>
  <dcterms:created xsi:type="dcterms:W3CDTF">2008-09-12T19:28:17Z</dcterms:created>
  <dcterms:modified xsi:type="dcterms:W3CDTF">2012-03-05T10:58:59Z</dcterms:modified>
</cp:coreProperties>
</file>